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5"/>
  </p:notesMasterIdLst>
  <p:handoutMasterIdLst>
    <p:handoutMasterId r:id="rId16"/>
  </p:handoutMasterIdLst>
  <p:sldIdLst>
    <p:sldId id="267" r:id="rId3"/>
    <p:sldId id="276" r:id="rId4"/>
    <p:sldId id="301" r:id="rId5"/>
    <p:sldId id="288" r:id="rId6"/>
    <p:sldId id="303" r:id="rId7"/>
    <p:sldId id="297" r:id="rId8"/>
    <p:sldId id="305" r:id="rId9"/>
    <p:sldId id="304" r:id="rId10"/>
    <p:sldId id="296" r:id="rId11"/>
    <p:sldId id="306" r:id="rId12"/>
    <p:sldId id="298" r:id="rId13"/>
    <p:sldId id="300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60" autoAdjust="0"/>
    <p:restoredTop sz="75461" autoAdjust="0"/>
  </p:normalViewPr>
  <p:slideViewPr>
    <p:cSldViewPr snapToGrid="0">
      <p:cViewPr varScale="1">
        <p:scale>
          <a:sx n="86" d="100"/>
          <a:sy n="86" d="100"/>
        </p:scale>
        <p:origin x="2016" y="84"/>
      </p:cViewPr>
      <p:guideLst>
        <p:guide pos="288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340E6C-5C3C-471E-80B0-10D9D6D4B7D1}" type="doc">
      <dgm:prSet loTypeId="urn:microsoft.com/office/officeart/2005/8/layout/cycle2" loCatId="cycle" qsTypeId="urn:microsoft.com/office/officeart/2005/8/quickstyle/3d3" qsCatId="3D" csTypeId="urn:microsoft.com/office/officeart/2005/8/colors/accent6_1" csCatId="accent6" phldr="1"/>
      <dgm:spPr/>
      <dgm:t>
        <a:bodyPr/>
        <a:lstStyle/>
        <a:p>
          <a:endParaRPr lang="en-GB"/>
        </a:p>
      </dgm:t>
    </dgm:pt>
    <dgm:pt modelId="{90FA8A5F-4595-445E-BDE4-9728F532F388}">
      <dgm:prSet phldrT="[Text]"/>
      <dgm:spPr/>
      <dgm:t>
        <a:bodyPr/>
        <a:lstStyle/>
        <a:p>
          <a:r>
            <a:rPr lang="en-GB" dirty="0"/>
            <a:t>Update Velocities</a:t>
          </a:r>
        </a:p>
      </dgm:t>
    </dgm:pt>
    <dgm:pt modelId="{A5779AE0-E063-4365-8622-D3F8D1559CBD}" type="parTrans" cxnId="{D3FA243F-BDB3-4B5E-B836-1418D7E62A26}">
      <dgm:prSet/>
      <dgm:spPr/>
      <dgm:t>
        <a:bodyPr/>
        <a:lstStyle/>
        <a:p>
          <a:endParaRPr lang="en-GB"/>
        </a:p>
      </dgm:t>
    </dgm:pt>
    <dgm:pt modelId="{F9129C98-1407-40ED-A705-2399A861932C}" type="sibTrans" cxnId="{D3FA243F-BDB3-4B5E-B836-1418D7E62A26}">
      <dgm:prSet>
        <dgm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GB"/>
        </a:p>
      </dgm:t>
    </dgm:pt>
    <dgm:pt modelId="{896D2DAC-9EF3-4C30-9FF3-DD5A25C535E8}">
      <dgm:prSet phldrT="[Text]"/>
      <dgm:spPr/>
      <dgm:t>
        <a:bodyPr/>
        <a:lstStyle/>
        <a:p>
          <a:r>
            <a:rPr lang="en-GB" dirty="0"/>
            <a:t>Update Pressures</a:t>
          </a:r>
        </a:p>
      </dgm:t>
    </dgm:pt>
    <dgm:pt modelId="{02DF9BCB-90EE-439E-B402-44CE8A639939}" type="parTrans" cxnId="{7E57FCD5-8C8C-4F06-98C1-73991257B765}">
      <dgm:prSet/>
      <dgm:spPr/>
      <dgm:t>
        <a:bodyPr/>
        <a:lstStyle/>
        <a:p>
          <a:endParaRPr lang="en-GB"/>
        </a:p>
      </dgm:t>
    </dgm:pt>
    <dgm:pt modelId="{B3D6D3E0-FC29-4358-B404-7CA3786F7898}" type="sibTrans" cxnId="{7E57FCD5-8C8C-4F06-98C1-73991257B765}">
      <dgm:prSet>
        <dgm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GB"/>
        </a:p>
      </dgm:t>
    </dgm:pt>
    <dgm:pt modelId="{B1270362-8DAF-4DDD-9D01-565284D4C0E4}">
      <dgm:prSet phldrT="[Text]"/>
      <dgm:spPr/>
      <dgm:t>
        <a:bodyPr/>
        <a:lstStyle/>
        <a:p>
          <a:r>
            <a:rPr lang="en-GB" dirty="0"/>
            <a:t>Insert Source</a:t>
          </a:r>
        </a:p>
      </dgm:t>
    </dgm:pt>
    <dgm:pt modelId="{963A3C18-CD68-48DC-984D-F41FE655E46F}" type="parTrans" cxnId="{77FFFF59-A9B9-4278-A4C0-7B79CDDEAB95}">
      <dgm:prSet/>
      <dgm:spPr/>
      <dgm:t>
        <a:bodyPr/>
        <a:lstStyle/>
        <a:p>
          <a:endParaRPr lang="en-GB"/>
        </a:p>
      </dgm:t>
    </dgm:pt>
    <dgm:pt modelId="{B64BC9BA-4C85-45BF-8123-6D3538B4E4F4}" type="sibTrans" cxnId="{77FFFF59-A9B9-4278-A4C0-7B79CDDEAB95}">
      <dgm:prSet>
        <dgm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GB"/>
        </a:p>
      </dgm:t>
    </dgm:pt>
    <dgm:pt modelId="{45207E8F-4889-45D1-9786-680B3DD85390}">
      <dgm:prSet phldrT="[Text]"/>
      <dgm:spPr/>
      <dgm:t>
        <a:bodyPr/>
        <a:lstStyle/>
        <a:p>
          <a:r>
            <a:rPr lang="en-GB" dirty="0"/>
            <a:t>Check Parameters</a:t>
          </a:r>
        </a:p>
      </dgm:t>
    </dgm:pt>
    <dgm:pt modelId="{30956F83-D7CD-4F6B-A19D-8969E0DD520B}" type="parTrans" cxnId="{9D6B77AE-C226-4280-98B3-93097B886AA7}">
      <dgm:prSet/>
      <dgm:spPr/>
      <dgm:t>
        <a:bodyPr/>
        <a:lstStyle/>
        <a:p>
          <a:endParaRPr lang="en-GB"/>
        </a:p>
      </dgm:t>
    </dgm:pt>
    <dgm:pt modelId="{B2D6D7EA-97B8-4D70-AE4B-C99C497F83AC}" type="sibTrans" cxnId="{9D6B77AE-C226-4280-98B3-93097B886AA7}">
      <dgm:prSet>
        <dgm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GB"/>
        </a:p>
      </dgm:t>
    </dgm:pt>
    <dgm:pt modelId="{F7633B93-FDF0-4174-94B7-036029541F92}">
      <dgm:prSet phldrT="[Text]"/>
      <dgm:spPr/>
      <dgm:t>
        <a:bodyPr/>
        <a:lstStyle/>
        <a:p>
          <a:r>
            <a:rPr lang="en-GB" dirty="0"/>
            <a:t>Display Data</a:t>
          </a:r>
        </a:p>
      </dgm:t>
    </dgm:pt>
    <dgm:pt modelId="{34792398-4FF1-41B8-B31B-A22793331B6B}" type="parTrans" cxnId="{06F8BB33-5B92-4F46-B1EF-CC4797182048}">
      <dgm:prSet/>
      <dgm:spPr/>
      <dgm:t>
        <a:bodyPr/>
        <a:lstStyle/>
        <a:p>
          <a:endParaRPr lang="en-GB"/>
        </a:p>
      </dgm:t>
    </dgm:pt>
    <dgm:pt modelId="{4DDD0BD6-1EEC-4BA7-8EC7-62F5050EC7AB}" type="sibTrans" cxnId="{06F8BB33-5B92-4F46-B1EF-CC4797182048}">
      <dgm:prSet>
        <dgm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GB"/>
        </a:p>
      </dgm:t>
    </dgm:pt>
    <dgm:pt modelId="{E08EA3E7-E705-4F84-AC87-3506DDB0D0B2}" type="pres">
      <dgm:prSet presAssocID="{8E340E6C-5C3C-471E-80B0-10D9D6D4B7D1}" presName="cycle" presStyleCnt="0">
        <dgm:presLayoutVars>
          <dgm:dir/>
          <dgm:resizeHandles val="exact"/>
        </dgm:presLayoutVars>
      </dgm:prSet>
      <dgm:spPr/>
    </dgm:pt>
    <dgm:pt modelId="{293CFC08-8AD2-4716-B195-851E4521612B}" type="pres">
      <dgm:prSet presAssocID="{90FA8A5F-4595-445E-BDE4-9728F532F388}" presName="node" presStyleLbl="node1" presStyleIdx="0" presStyleCnt="5">
        <dgm:presLayoutVars>
          <dgm:bulletEnabled val="1"/>
        </dgm:presLayoutVars>
      </dgm:prSet>
      <dgm:spPr/>
    </dgm:pt>
    <dgm:pt modelId="{A5245F30-9F00-42C4-A881-BBA3FCCA23B9}" type="pres">
      <dgm:prSet presAssocID="{F9129C98-1407-40ED-A705-2399A861932C}" presName="sibTrans" presStyleLbl="sibTrans2D1" presStyleIdx="0" presStyleCnt="5"/>
      <dgm:spPr/>
    </dgm:pt>
    <dgm:pt modelId="{BE678B33-95B8-453C-ACAC-64075894604E}" type="pres">
      <dgm:prSet presAssocID="{F9129C98-1407-40ED-A705-2399A861932C}" presName="connectorText" presStyleLbl="sibTrans2D1" presStyleIdx="0" presStyleCnt="5"/>
      <dgm:spPr/>
    </dgm:pt>
    <dgm:pt modelId="{DBF8C381-B7DD-4FF1-A68D-910A8E85F598}" type="pres">
      <dgm:prSet presAssocID="{896D2DAC-9EF3-4C30-9FF3-DD5A25C535E8}" presName="node" presStyleLbl="node1" presStyleIdx="1" presStyleCnt="5">
        <dgm:presLayoutVars>
          <dgm:bulletEnabled val="1"/>
        </dgm:presLayoutVars>
      </dgm:prSet>
      <dgm:spPr/>
    </dgm:pt>
    <dgm:pt modelId="{CFAAFA4E-99B7-4301-9EBE-6A8F227B67DE}" type="pres">
      <dgm:prSet presAssocID="{B3D6D3E0-FC29-4358-B404-7CA3786F7898}" presName="sibTrans" presStyleLbl="sibTrans2D1" presStyleIdx="1" presStyleCnt="5"/>
      <dgm:spPr/>
    </dgm:pt>
    <dgm:pt modelId="{31438CDE-60F6-4C7A-9360-CF9B079E4370}" type="pres">
      <dgm:prSet presAssocID="{B3D6D3E0-FC29-4358-B404-7CA3786F7898}" presName="connectorText" presStyleLbl="sibTrans2D1" presStyleIdx="1" presStyleCnt="5"/>
      <dgm:spPr/>
    </dgm:pt>
    <dgm:pt modelId="{DAA6D765-553E-4611-B92C-EECB29FFA2D8}" type="pres">
      <dgm:prSet presAssocID="{B1270362-8DAF-4DDD-9D01-565284D4C0E4}" presName="node" presStyleLbl="node1" presStyleIdx="2" presStyleCnt="5">
        <dgm:presLayoutVars>
          <dgm:bulletEnabled val="1"/>
        </dgm:presLayoutVars>
      </dgm:prSet>
      <dgm:spPr/>
    </dgm:pt>
    <dgm:pt modelId="{5404867B-2BF8-4FFB-89F6-A98E394BD6C6}" type="pres">
      <dgm:prSet presAssocID="{B64BC9BA-4C85-45BF-8123-6D3538B4E4F4}" presName="sibTrans" presStyleLbl="sibTrans2D1" presStyleIdx="2" presStyleCnt="5"/>
      <dgm:spPr/>
    </dgm:pt>
    <dgm:pt modelId="{FDBA818B-FD9E-4807-9FC7-A54AD6908316}" type="pres">
      <dgm:prSet presAssocID="{B64BC9BA-4C85-45BF-8123-6D3538B4E4F4}" presName="connectorText" presStyleLbl="sibTrans2D1" presStyleIdx="2" presStyleCnt="5"/>
      <dgm:spPr/>
    </dgm:pt>
    <dgm:pt modelId="{F91A399F-7EE9-43B2-985C-55E20B9E6DA0}" type="pres">
      <dgm:prSet presAssocID="{45207E8F-4889-45D1-9786-680B3DD85390}" presName="node" presStyleLbl="node1" presStyleIdx="3" presStyleCnt="5">
        <dgm:presLayoutVars>
          <dgm:bulletEnabled val="1"/>
        </dgm:presLayoutVars>
      </dgm:prSet>
      <dgm:spPr/>
    </dgm:pt>
    <dgm:pt modelId="{4E403522-F65B-49BD-9F41-5CA4579CDE54}" type="pres">
      <dgm:prSet presAssocID="{B2D6D7EA-97B8-4D70-AE4B-C99C497F83AC}" presName="sibTrans" presStyleLbl="sibTrans2D1" presStyleIdx="3" presStyleCnt="5"/>
      <dgm:spPr/>
    </dgm:pt>
    <dgm:pt modelId="{A9BDB01B-BF83-4587-8CE0-AC0125FA0059}" type="pres">
      <dgm:prSet presAssocID="{B2D6D7EA-97B8-4D70-AE4B-C99C497F83AC}" presName="connectorText" presStyleLbl="sibTrans2D1" presStyleIdx="3" presStyleCnt="5"/>
      <dgm:spPr/>
    </dgm:pt>
    <dgm:pt modelId="{9CE64FB8-074D-4AB5-8F72-ECB013785876}" type="pres">
      <dgm:prSet presAssocID="{F7633B93-FDF0-4174-94B7-036029541F92}" presName="node" presStyleLbl="node1" presStyleIdx="4" presStyleCnt="5">
        <dgm:presLayoutVars>
          <dgm:bulletEnabled val="1"/>
        </dgm:presLayoutVars>
      </dgm:prSet>
      <dgm:spPr/>
    </dgm:pt>
    <dgm:pt modelId="{0E5E8D1F-79BD-48A6-9218-7A4DBE74B13E}" type="pres">
      <dgm:prSet presAssocID="{4DDD0BD6-1EEC-4BA7-8EC7-62F5050EC7AB}" presName="sibTrans" presStyleLbl="sibTrans2D1" presStyleIdx="4" presStyleCnt="5"/>
      <dgm:spPr/>
    </dgm:pt>
    <dgm:pt modelId="{23DFD0A9-C444-4749-8DA4-73FA744985C1}" type="pres">
      <dgm:prSet presAssocID="{4DDD0BD6-1EEC-4BA7-8EC7-62F5050EC7AB}" presName="connectorText" presStyleLbl="sibTrans2D1" presStyleIdx="4" presStyleCnt="5"/>
      <dgm:spPr/>
    </dgm:pt>
  </dgm:ptLst>
  <dgm:cxnLst>
    <dgm:cxn modelId="{7E57FCD5-8C8C-4F06-98C1-73991257B765}" srcId="{8E340E6C-5C3C-471E-80B0-10D9D6D4B7D1}" destId="{896D2DAC-9EF3-4C30-9FF3-DD5A25C535E8}" srcOrd="1" destOrd="0" parTransId="{02DF9BCB-90EE-439E-B402-44CE8A639939}" sibTransId="{B3D6D3E0-FC29-4358-B404-7CA3786F7898}"/>
    <dgm:cxn modelId="{9D6B77AE-C226-4280-98B3-93097B886AA7}" srcId="{8E340E6C-5C3C-471E-80B0-10D9D6D4B7D1}" destId="{45207E8F-4889-45D1-9786-680B3DD85390}" srcOrd="3" destOrd="0" parTransId="{30956F83-D7CD-4F6B-A19D-8969E0DD520B}" sibTransId="{B2D6D7EA-97B8-4D70-AE4B-C99C497F83AC}"/>
    <dgm:cxn modelId="{833E636C-F00B-40C2-8EFE-71AF3A05A64F}" type="presOf" srcId="{45207E8F-4889-45D1-9786-680B3DD85390}" destId="{F91A399F-7EE9-43B2-985C-55E20B9E6DA0}" srcOrd="0" destOrd="0" presId="urn:microsoft.com/office/officeart/2005/8/layout/cycle2"/>
    <dgm:cxn modelId="{2DFE6CE2-EBD8-46CF-812D-687A26C8C08D}" type="presOf" srcId="{B3D6D3E0-FC29-4358-B404-7CA3786F7898}" destId="{CFAAFA4E-99B7-4301-9EBE-6A8F227B67DE}" srcOrd="0" destOrd="0" presId="urn:microsoft.com/office/officeart/2005/8/layout/cycle2"/>
    <dgm:cxn modelId="{D43FB9AE-A6E4-4403-AEAA-DE5F6D34CFB1}" type="presOf" srcId="{B1270362-8DAF-4DDD-9D01-565284D4C0E4}" destId="{DAA6D765-553E-4611-B92C-EECB29FFA2D8}" srcOrd="0" destOrd="0" presId="urn:microsoft.com/office/officeart/2005/8/layout/cycle2"/>
    <dgm:cxn modelId="{AD1A9E63-89FB-4A87-82DF-509ED80C8AC6}" type="presOf" srcId="{B2D6D7EA-97B8-4D70-AE4B-C99C497F83AC}" destId="{A9BDB01B-BF83-4587-8CE0-AC0125FA0059}" srcOrd="1" destOrd="0" presId="urn:microsoft.com/office/officeart/2005/8/layout/cycle2"/>
    <dgm:cxn modelId="{77FFFF59-A9B9-4278-A4C0-7B79CDDEAB95}" srcId="{8E340E6C-5C3C-471E-80B0-10D9D6D4B7D1}" destId="{B1270362-8DAF-4DDD-9D01-565284D4C0E4}" srcOrd="2" destOrd="0" parTransId="{963A3C18-CD68-48DC-984D-F41FE655E46F}" sibTransId="{B64BC9BA-4C85-45BF-8123-6D3538B4E4F4}"/>
    <dgm:cxn modelId="{02AAE1A9-14DD-4F54-AEFD-5E159FBF4793}" type="presOf" srcId="{B2D6D7EA-97B8-4D70-AE4B-C99C497F83AC}" destId="{4E403522-F65B-49BD-9F41-5CA4579CDE54}" srcOrd="0" destOrd="0" presId="urn:microsoft.com/office/officeart/2005/8/layout/cycle2"/>
    <dgm:cxn modelId="{80E774BE-08ED-4B68-BDF2-5F8EB1423D8F}" type="presOf" srcId="{F9129C98-1407-40ED-A705-2399A861932C}" destId="{BE678B33-95B8-453C-ACAC-64075894604E}" srcOrd="1" destOrd="0" presId="urn:microsoft.com/office/officeart/2005/8/layout/cycle2"/>
    <dgm:cxn modelId="{36FAEA99-A782-4D70-A36D-0D9D623BB0F3}" type="presOf" srcId="{4DDD0BD6-1EEC-4BA7-8EC7-62F5050EC7AB}" destId="{23DFD0A9-C444-4749-8DA4-73FA744985C1}" srcOrd="1" destOrd="0" presId="urn:microsoft.com/office/officeart/2005/8/layout/cycle2"/>
    <dgm:cxn modelId="{B136DD3A-95FA-448F-AD50-0E5E1000BB6E}" type="presOf" srcId="{896D2DAC-9EF3-4C30-9FF3-DD5A25C535E8}" destId="{DBF8C381-B7DD-4FF1-A68D-910A8E85F598}" srcOrd="0" destOrd="0" presId="urn:microsoft.com/office/officeart/2005/8/layout/cycle2"/>
    <dgm:cxn modelId="{71A816C9-CA19-4262-8876-EB0479256978}" type="presOf" srcId="{B64BC9BA-4C85-45BF-8123-6D3538B4E4F4}" destId="{5404867B-2BF8-4FFB-89F6-A98E394BD6C6}" srcOrd="0" destOrd="0" presId="urn:microsoft.com/office/officeart/2005/8/layout/cycle2"/>
    <dgm:cxn modelId="{D384D829-1A0C-4648-A24A-A7AB2F54449E}" type="presOf" srcId="{F9129C98-1407-40ED-A705-2399A861932C}" destId="{A5245F30-9F00-42C4-A881-BBA3FCCA23B9}" srcOrd="0" destOrd="0" presId="urn:microsoft.com/office/officeart/2005/8/layout/cycle2"/>
    <dgm:cxn modelId="{C082313F-92CB-4FDD-B8C0-2C8E1C66B139}" type="presOf" srcId="{B64BC9BA-4C85-45BF-8123-6D3538B4E4F4}" destId="{FDBA818B-FD9E-4807-9FC7-A54AD6908316}" srcOrd="1" destOrd="0" presId="urn:microsoft.com/office/officeart/2005/8/layout/cycle2"/>
    <dgm:cxn modelId="{06F8BB33-5B92-4F46-B1EF-CC4797182048}" srcId="{8E340E6C-5C3C-471E-80B0-10D9D6D4B7D1}" destId="{F7633B93-FDF0-4174-94B7-036029541F92}" srcOrd="4" destOrd="0" parTransId="{34792398-4FF1-41B8-B31B-A22793331B6B}" sibTransId="{4DDD0BD6-1EEC-4BA7-8EC7-62F5050EC7AB}"/>
    <dgm:cxn modelId="{FEC4BDD6-E995-472C-AEC9-B4773BB3A478}" type="presOf" srcId="{90FA8A5F-4595-445E-BDE4-9728F532F388}" destId="{293CFC08-8AD2-4716-B195-851E4521612B}" srcOrd="0" destOrd="0" presId="urn:microsoft.com/office/officeart/2005/8/layout/cycle2"/>
    <dgm:cxn modelId="{C8A92AF5-A332-497B-8DC2-04F97B5F41D0}" type="presOf" srcId="{4DDD0BD6-1EEC-4BA7-8EC7-62F5050EC7AB}" destId="{0E5E8D1F-79BD-48A6-9218-7A4DBE74B13E}" srcOrd="0" destOrd="0" presId="urn:microsoft.com/office/officeart/2005/8/layout/cycle2"/>
    <dgm:cxn modelId="{D3FA243F-BDB3-4B5E-B836-1418D7E62A26}" srcId="{8E340E6C-5C3C-471E-80B0-10D9D6D4B7D1}" destId="{90FA8A5F-4595-445E-BDE4-9728F532F388}" srcOrd="0" destOrd="0" parTransId="{A5779AE0-E063-4365-8622-D3F8D1559CBD}" sibTransId="{F9129C98-1407-40ED-A705-2399A861932C}"/>
    <dgm:cxn modelId="{BC92CAD2-43EF-4066-98E7-F3B75CEDE4B3}" type="presOf" srcId="{B3D6D3E0-FC29-4358-B404-7CA3786F7898}" destId="{31438CDE-60F6-4C7A-9360-CF9B079E4370}" srcOrd="1" destOrd="0" presId="urn:microsoft.com/office/officeart/2005/8/layout/cycle2"/>
    <dgm:cxn modelId="{2DA4FAFA-1B12-4D44-A7CD-71895CAF0C9C}" type="presOf" srcId="{F7633B93-FDF0-4174-94B7-036029541F92}" destId="{9CE64FB8-074D-4AB5-8F72-ECB013785876}" srcOrd="0" destOrd="0" presId="urn:microsoft.com/office/officeart/2005/8/layout/cycle2"/>
    <dgm:cxn modelId="{8DD30277-3FA1-4074-BFFF-B282F31383D5}" type="presOf" srcId="{8E340E6C-5C3C-471E-80B0-10D9D6D4B7D1}" destId="{E08EA3E7-E705-4F84-AC87-3506DDB0D0B2}" srcOrd="0" destOrd="0" presId="urn:microsoft.com/office/officeart/2005/8/layout/cycle2"/>
    <dgm:cxn modelId="{D7E0ABDC-F76E-426A-BBAF-404823B2C763}" type="presParOf" srcId="{E08EA3E7-E705-4F84-AC87-3506DDB0D0B2}" destId="{293CFC08-8AD2-4716-B195-851E4521612B}" srcOrd="0" destOrd="0" presId="urn:microsoft.com/office/officeart/2005/8/layout/cycle2"/>
    <dgm:cxn modelId="{830B8645-C3D6-4311-8ED6-0BD521C43CBB}" type="presParOf" srcId="{E08EA3E7-E705-4F84-AC87-3506DDB0D0B2}" destId="{A5245F30-9F00-42C4-A881-BBA3FCCA23B9}" srcOrd="1" destOrd="0" presId="urn:microsoft.com/office/officeart/2005/8/layout/cycle2"/>
    <dgm:cxn modelId="{8AEEC484-929B-448E-AF9F-172CF2C668D3}" type="presParOf" srcId="{A5245F30-9F00-42C4-A881-BBA3FCCA23B9}" destId="{BE678B33-95B8-453C-ACAC-64075894604E}" srcOrd="0" destOrd="0" presId="urn:microsoft.com/office/officeart/2005/8/layout/cycle2"/>
    <dgm:cxn modelId="{477C300B-9B32-475F-A76D-0E78EB81F61F}" type="presParOf" srcId="{E08EA3E7-E705-4F84-AC87-3506DDB0D0B2}" destId="{DBF8C381-B7DD-4FF1-A68D-910A8E85F598}" srcOrd="2" destOrd="0" presId="urn:microsoft.com/office/officeart/2005/8/layout/cycle2"/>
    <dgm:cxn modelId="{0F2F0D25-B88E-4F69-888D-49CA011FFAB3}" type="presParOf" srcId="{E08EA3E7-E705-4F84-AC87-3506DDB0D0B2}" destId="{CFAAFA4E-99B7-4301-9EBE-6A8F227B67DE}" srcOrd="3" destOrd="0" presId="urn:microsoft.com/office/officeart/2005/8/layout/cycle2"/>
    <dgm:cxn modelId="{88216F97-E717-4892-8C0B-23A4625B6E7E}" type="presParOf" srcId="{CFAAFA4E-99B7-4301-9EBE-6A8F227B67DE}" destId="{31438CDE-60F6-4C7A-9360-CF9B079E4370}" srcOrd="0" destOrd="0" presId="urn:microsoft.com/office/officeart/2005/8/layout/cycle2"/>
    <dgm:cxn modelId="{B27D9694-A779-4C8F-A108-6C78779A3109}" type="presParOf" srcId="{E08EA3E7-E705-4F84-AC87-3506DDB0D0B2}" destId="{DAA6D765-553E-4611-B92C-EECB29FFA2D8}" srcOrd="4" destOrd="0" presId="urn:microsoft.com/office/officeart/2005/8/layout/cycle2"/>
    <dgm:cxn modelId="{C6D4E12D-776E-4656-9E69-5253DF047635}" type="presParOf" srcId="{E08EA3E7-E705-4F84-AC87-3506DDB0D0B2}" destId="{5404867B-2BF8-4FFB-89F6-A98E394BD6C6}" srcOrd="5" destOrd="0" presId="urn:microsoft.com/office/officeart/2005/8/layout/cycle2"/>
    <dgm:cxn modelId="{E259FD96-EA4F-41E4-93BA-71A92CAF1057}" type="presParOf" srcId="{5404867B-2BF8-4FFB-89F6-A98E394BD6C6}" destId="{FDBA818B-FD9E-4807-9FC7-A54AD6908316}" srcOrd="0" destOrd="0" presId="urn:microsoft.com/office/officeart/2005/8/layout/cycle2"/>
    <dgm:cxn modelId="{36D80A17-92ED-4BED-A855-1BBF6462B513}" type="presParOf" srcId="{E08EA3E7-E705-4F84-AC87-3506DDB0D0B2}" destId="{F91A399F-7EE9-43B2-985C-55E20B9E6DA0}" srcOrd="6" destOrd="0" presId="urn:microsoft.com/office/officeart/2005/8/layout/cycle2"/>
    <dgm:cxn modelId="{77D15A51-959A-44A0-84C7-7757B20C0AA8}" type="presParOf" srcId="{E08EA3E7-E705-4F84-AC87-3506DDB0D0B2}" destId="{4E403522-F65B-49BD-9F41-5CA4579CDE54}" srcOrd="7" destOrd="0" presId="urn:microsoft.com/office/officeart/2005/8/layout/cycle2"/>
    <dgm:cxn modelId="{319B30C3-82E1-49B6-9723-297891BBD491}" type="presParOf" srcId="{4E403522-F65B-49BD-9F41-5CA4579CDE54}" destId="{A9BDB01B-BF83-4587-8CE0-AC0125FA0059}" srcOrd="0" destOrd="0" presId="urn:microsoft.com/office/officeart/2005/8/layout/cycle2"/>
    <dgm:cxn modelId="{BF3638C3-F3D8-4991-B3E6-1223E95780BE}" type="presParOf" srcId="{E08EA3E7-E705-4F84-AC87-3506DDB0D0B2}" destId="{9CE64FB8-074D-4AB5-8F72-ECB013785876}" srcOrd="8" destOrd="0" presId="urn:microsoft.com/office/officeart/2005/8/layout/cycle2"/>
    <dgm:cxn modelId="{391603B5-F9DD-4595-9EB0-40687AC00419}" type="presParOf" srcId="{E08EA3E7-E705-4F84-AC87-3506DDB0D0B2}" destId="{0E5E8D1F-79BD-48A6-9218-7A4DBE74B13E}" srcOrd="9" destOrd="0" presId="urn:microsoft.com/office/officeart/2005/8/layout/cycle2"/>
    <dgm:cxn modelId="{CDA02750-E583-426A-BC43-92058858DE7B}" type="presParOf" srcId="{0E5E8D1F-79BD-48A6-9218-7A4DBE74B13E}" destId="{23DFD0A9-C444-4749-8DA4-73FA744985C1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3CFC08-8AD2-4716-B195-851E4521612B}">
      <dsp:nvSpPr>
        <dsp:cNvPr id="0" name=""/>
        <dsp:cNvSpPr/>
      </dsp:nvSpPr>
      <dsp:spPr>
        <a:xfrm>
          <a:off x="971940" y="379"/>
          <a:ext cx="786618" cy="7866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Update Velocities</a:t>
          </a:r>
        </a:p>
      </dsp:txBody>
      <dsp:txXfrm>
        <a:off x="1087138" y="115577"/>
        <a:ext cx="556222" cy="556222"/>
      </dsp:txXfrm>
    </dsp:sp>
    <dsp:sp modelId="{A5245F30-9F00-42C4-A881-BBA3FCCA23B9}">
      <dsp:nvSpPr>
        <dsp:cNvPr id="0" name=""/>
        <dsp:cNvSpPr/>
      </dsp:nvSpPr>
      <dsp:spPr>
        <a:xfrm rot="2160000">
          <a:off x="1733574" y="604325"/>
          <a:ext cx="208591" cy="265483"/>
        </a:xfrm>
        <a:prstGeom prst="rightArrow">
          <a:avLst>
            <a:gd name="adj1" fmla="val 60000"/>
            <a:gd name="adj2" fmla="val 50000"/>
          </a:avLst>
        </a:prstGeom>
        <a:noFill/>
        <a:ln w="19050" cap="flat" cmpd="sng" algn="ctr">
          <a:solidFill>
            <a:schemeClr val="accent6"/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/>
      </dsp:spPr>
      <dsp:style>
        <a:lnRef idx="3">
          <a:schemeClr val="accent6"/>
        </a:lnRef>
        <a:fillRef idx="0">
          <a:schemeClr val="accent6"/>
        </a:fillRef>
        <a:effectRef idx="2">
          <a:schemeClr val="accent6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/>
        </a:p>
      </dsp:txBody>
      <dsp:txXfrm>
        <a:off x="1739550" y="639031"/>
        <a:ext cx="146014" cy="159289"/>
      </dsp:txXfrm>
    </dsp:sp>
    <dsp:sp modelId="{DBF8C381-B7DD-4FF1-A68D-910A8E85F598}">
      <dsp:nvSpPr>
        <dsp:cNvPr id="0" name=""/>
        <dsp:cNvSpPr/>
      </dsp:nvSpPr>
      <dsp:spPr>
        <a:xfrm>
          <a:off x="1926732" y="694076"/>
          <a:ext cx="786618" cy="7866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Update Pressures</a:t>
          </a:r>
        </a:p>
      </dsp:txBody>
      <dsp:txXfrm>
        <a:off x="2041930" y="809274"/>
        <a:ext cx="556222" cy="556222"/>
      </dsp:txXfrm>
    </dsp:sp>
    <dsp:sp modelId="{CFAAFA4E-99B7-4301-9EBE-6A8F227B67DE}">
      <dsp:nvSpPr>
        <dsp:cNvPr id="0" name=""/>
        <dsp:cNvSpPr/>
      </dsp:nvSpPr>
      <dsp:spPr>
        <a:xfrm rot="6480000">
          <a:off x="2035221" y="1510241"/>
          <a:ext cx="208591" cy="265483"/>
        </a:xfrm>
        <a:prstGeom prst="rightArrow">
          <a:avLst>
            <a:gd name="adj1" fmla="val 60000"/>
            <a:gd name="adj2" fmla="val 50000"/>
          </a:avLst>
        </a:prstGeom>
        <a:noFill/>
        <a:ln w="19050" cap="flat" cmpd="sng" algn="ctr">
          <a:solidFill>
            <a:schemeClr val="accent6"/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/>
      </dsp:spPr>
      <dsp:style>
        <a:lnRef idx="3">
          <a:schemeClr val="accent6"/>
        </a:lnRef>
        <a:fillRef idx="0">
          <a:schemeClr val="accent6"/>
        </a:fillRef>
        <a:effectRef idx="2">
          <a:schemeClr val="accent6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/>
        </a:p>
      </dsp:txBody>
      <dsp:txXfrm rot="10800000">
        <a:off x="2076178" y="1533581"/>
        <a:ext cx="146014" cy="159289"/>
      </dsp:txXfrm>
    </dsp:sp>
    <dsp:sp modelId="{DAA6D765-553E-4611-B92C-EECB29FFA2D8}">
      <dsp:nvSpPr>
        <dsp:cNvPr id="0" name=""/>
        <dsp:cNvSpPr/>
      </dsp:nvSpPr>
      <dsp:spPr>
        <a:xfrm>
          <a:off x="1562034" y="1816501"/>
          <a:ext cx="786618" cy="7866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Insert Source</a:t>
          </a:r>
        </a:p>
      </dsp:txBody>
      <dsp:txXfrm>
        <a:off x="1677232" y="1931699"/>
        <a:ext cx="556222" cy="556222"/>
      </dsp:txXfrm>
    </dsp:sp>
    <dsp:sp modelId="{5404867B-2BF8-4FFB-89F6-A98E394BD6C6}">
      <dsp:nvSpPr>
        <dsp:cNvPr id="0" name=""/>
        <dsp:cNvSpPr/>
      </dsp:nvSpPr>
      <dsp:spPr>
        <a:xfrm rot="10800000">
          <a:off x="1266857" y="2077068"/>
          <a:ext cx="208591" cy="265483"/>
        </a:xfrm>
        <a:prstGeom prst="rightArrow">
          <a:avLst>
            <a:gd name="adj1" fmla="val 60000"/>
            <a:gd name="adj2" fmla="val 50000"/>
          </a:avLst>
        </a:prstGeom>
        <a:noFill/>
        <a:ln w="19050" cap="flat" cmpd="sng" algn="ctr">
          <a:solidFill>
            <a:schemeClr val="accent6"/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/>
      </dsp:spPr>
      <dsp:style>
        <a:lnRef idx="3">
          <a:schemeClr val="accent6"/>
        </a:lnRef>
        <a:fillRef idx="0">
          <a:schemeClr val="accent6"/>
        </a:fillRef>
        <a:effectRef idx="2">
          <a:schemeClr val="accent6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/>
        </a:p>
      </dsp:txBody>
      <dsp:txXfrm rot="10800000">
        <a:off x="1329434" y="2130165"/>
        <a:ext cx="146014" cy="159289"/>
      </dsp:txXfrm>
    </dsp:sp>
    <dsp:sp modelId="{F91A399F-7EE9-43B2-985C-55E20B9E6DA0}">
      <dsp:nvSpPr>
        <dsp:cNvPr id="0" name=""/>
        <dsp:cNvSpPr/>
      </dsp:nvSpPr>
      <dsp:spPr>
        <a:xfrm>
          <a:off x="381846" y="1816501"/>
          <a:ext cx="786618" cy="7866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Check Parameters</a:t>
          </a:r>
        </a:p>
      </dsp:txBody>
      <dsp:txXfrm>
        <a:off x="497044" y="1931699"/>
        <a:ext cx="556222" cy="556222"/>
      </dsp:txXfrm>
    </dsp:sp>
    <dsp:sp modelId="{4E403522-F65B-49BD-9F41-5CA4579CDE54}">
      <dsp:nvSpPr>
        <dsp:cNvPr id="0" name=""/>
        <dsp:cNvSpPr/>
      </dsp:nvSpPr>
      <dsp:spPr>
        <a:xfrm rot="15120000">
          <a:off x="490335" y="1521471"/>
          <a:ext cx="208591" cy="265483"/>
        </a:xfrm>
        <a:prstGeom prst="rightArrow">
          <a:avLst>
            <a:gd name="adj1" fmla="val 60000"/>
            <a:gd name="adj2" fmla="val 50000"/>
          </a:avLst>
        </a:prstGeom>
        <a:noFill/>
        <a:ln w="19050" cap="flat" cmpd="sng" algn="ctr">
          <a:solidFill>
            <a:schemeClr val="accent6"/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/>
      </dsp:spPr>
      <dsp:style>
        <a:lnRef idx="3">
          <a:schemeClr val="accent6"/>
        </a:lnRef>
        <a:fillRef idx="0">
          <a:schemeClr val="accent6"/>
        </a:fillRef>
        <a:effectRef idx="2">
          <a:schemeClr val="accent6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/>
        </a:p>
      </dsp:txBody>
      <dsp:txXfrm rot="10800000">
        <a:off x="531292" y="1604325"/>
        <a:ext cx="146014" cy="159289"/>
      </dsp:txXfrm>
    </dsp:sp>
    <dsp:sp modelId="{9CE64FB8-074D-4AB5-8F72-ECB013785876}">
      <dsp:nvSpPr>
        <dsp:cNvPr id="0" name=""/>
        <dsp:cNvSpPr/>
      </dsp:nvSpPr>
      <dsp:spPr>
        <a:xfrm>
          <a:off x="17149" y="694076"/>
          <a:ext cx="786618" cy="7866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Display Data</a:t>
          </a:r>
        </a:p>
      </dsp:txBody>
      <dsp:txXfrm>
        <a:off x="132347" y="809274"/>
        <a:ext cx="556222" cy="556222"/>
      </dsp:txXfrm>
    </dsp:sp>
    <dsp:sp modelId="{0E5E8D1F-79BD-48A6-9218-7A4DBE74B13E}">
      <dsp:nvSpPr>
        <dsp:cNvPr id="0" name=""/>
        <dsp:cNvSpPr/>
      </dsp:nvSpPr>
      <dsp:spPr>
        <a:xfrm rot="19440000">
          <a:off x="778782" y="611265"/>
          <a:ext cx="208591" cy="265483"/>
        </a:xfrm>
        <a:prstGeom prst="rightArrow">
          <a:avLst>
            <a:gd name="adj1" fmla="val 60000"/>
            <a:gd name="adj2" fmla="val 50000"/>
          </a:avLst>
        </a:prstGeom>
        <a:noFill/>
        <a:ln w="19050" cap="flat" cmpd="sng" algn="ctr">
          <a:solidFill>
            <a:schemeClr val="accent6"/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/>
      </dsp:spPr>
      <dsp:style>
        <a:lnRef idx="3">
          <a:schemeClr val="accent6"/>
        </a:lnRef>
        <a:fillRef idx="0">
          <a:schemeClr val="accent6"/>
        </a:fillRef>
        <a:effectRef idx="2">
          <a:schemeClr val="accent6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/>
        </a:p>
      </dsp:txBody>
      <dsp:txXfrm>
        <a:off x="784758" y="682753"/>
        <a:ext cx="146014" cy="1592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91099-7EBE-4D12-B880-CCA6B38B92A6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A36C10-A9D4-4995-9BAF-95FBD77A7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218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F4299-1721-48C6-878D-74296BE00D21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EF9EC-8318-4FF6-847E-A85BBD2B7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195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Welcome</a:t>
            </a:r>
            <a:r>
              <a:rPr lang="en-GB" baseline="0" dirty="0"/>
              <a:t> to my talk about sparse acoustic finite difference time domain</a:t>
            </a:r>
          </a:p>
          <a:p>
            <a:endParaRPr lang="en-GB" baseline="0" dirty="0"/>
          </a:p>
          <a:p>
            <a:r>
              <a:rPr lang="en-GB" baseline="0" dirty="0"/>
              <a:t>Next: what is acoustic modelling for?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82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88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Model?</a:t>
            </a:r>
          </a:p>
          <a:p>
            <a:r>
              <a:rPr lang="en-GB" baseline="0" dirty="0"/>
              <a:t>What Methods?</a:t>
            </a:r>
          </a:p>
          <a:p>
            <a:endParaRPr lang="en-GB" baseline="0" dirty="0"/>
          </a:p>
          <a:p>
            <a:r>
              <a:rPr lang="en-GB" baseline="0" dirty="0"/>
              <a:t>Ray Tracing</a:t>
            </a:r>
          </a:p>
          <a:p>
            <a:r>
              <a:rPr lang="en-GB" baseline="0" dirty="0"/>
              <a:t>You need lots of rays in large spaces.</a:t>
            </a:r>
          </a:p>
          <a:p>
            <a:endParaRPr lang="en-GB" baseline="0" dirty="0"/>
          </a:p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758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FDTD works this way, the math example is 2 dimensions, the graphical</a:t>
            </a:r>
            <a:r>
              <a:rPr lang="en-GB" baseline="0" dirty="0"/>
              <a:t> example is 2 dimensions.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15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4313" indent="-214313"/>
            <a:r>
              <a:rPr lang="en-GB" dirty="0"/>
              <a:t>Method requires full discretization of the domain</a:t>
            </a:r>
          </a:p>
          <a:p>
            <a:pPr marL="214313" indent="-214313"/>
            <a:r>
              <a:rPr lang="en-GB" dirty="0"/>
              <a:t>Fine grid spacing required for high frequency modelling</a:t>
            </a:r>
          </a:p>
          <a:p>
            <a:pPr marL="214313" indent="-214313"/>
            <a:r>
              <a:rPr lang="en-GB" dirty="0"/>
              <a:t>Higher Order Schemes required to minimize numerical dispersion</a:t>
            </a:r>
          </a:p>
          <a:p>
            <a:pPr marL="214313" indent="-214313"/>
            <a:r>
              <a:rPr lang="en-GB" dirty="0"/>
              <a:t>Very difficult to implement non-rectilinear grids</a:t>
            </a:r>
          </a:p>
          <a:p>
            <a:pPr marL="214313" indent="-214313"/>
            <a:r>
              <a:rPr lang="en-GB" dirty="0"/>
              <a:t>Solving takes a very long time for large problems</a:t>
            </a:r>
          </a:p>
          <a:p>
            <a:pPr marL="420053" lvl="1" indent="-214313"/>
            <a:r>
              <a:rPr lang="en-GB" dirty="0"/>
              <a:t>even if parallelised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4313" indent="-214313"/>
            <a:r>
              <a:rPr lang="en-GB" dirty="0"/>
              <a:t>You can do</a:t>
            </a:r>
            <a:r>
              <a:rPr lang="en-GB" baseline="0" dirty="0"/>
              <a:t> spectral </a:t>
            </a:r>
            <a:r>
              <a:rPr lang="en-GB" baseline="0" dirty="0" err="1"/>
              <a:t>fdtd</a:t>
            </a:r>
            <a:r>
              <a:rPr lang="en-GB" baseline="0" dirty="0"/>
              <a:t> solving using </a:t>
            </a:r>
            <a:r>
              <a:rPr lang="en-GB" baseline="0" dirty="0" err="1"/>
              <a:t>fft</a:t>
            </a:r>
            <a:endParaRPr lang="en-GB" baseline="0" dirty="0"/>
          </a:p>
          <a:p>
            <a:pPr marL="214313" indent="-214313"/>
            <a:r>
              <a:rPr lang="en-GB" baseline="0" dirty="0"/>
              <a:t>You can parallel up on a </a:t>
            </a:r>
            <a:r>
              <a:rPr lang="en-GB" baseline="0" dirty="0" err="1"/>
              <a:t>gpgpu</a:t>
            </a:r>
            <a:endParaRPr lang="en-GB" baseline="0" dirty="0"/>
          </a:p>
          <a:p>
            <a:pPr marL="214313" indent="-214313"/>
            <a:r>
              <a:rPr lang="en-GB" baseline="0" dirty="0"/>
              <a:t>You can hybridize</a:t>
            </a:r>
          </a:p>
          <a:p>
            <a:pPr marL="214313" indent="-214313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43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4313" indent="-214313"/>
            <a:r>
              <a:rPr lang="en-GB" dirty="0"/>
              <a:t>You can do</a:t>
            </a:r>
            <a:r>
              <a:rPr lang="en-GB" baseline="0" dirty="0"/>
              <a:t> spectral </a:t>
            </a:r>
            <a:r>
              <a:rPr lang="en-GB" baseline="0" dirty="0" err="1"/>
              <a:t>fdtd</a:t>
            </a:r>
            <a:r>
              <a:rPr lang="en-GB" baseline="0" dirty="0"/>
              <a:t> solving using </a:t>
            </a:r>
            <a:r>
              <a:rPr lang="en-GB" baseline="0" dirty="0" err="1"/>
              <a:t>fft</a:t>
            </a:r>
            <a:endParaRPr lang="en-GB" baseline="0" dirty="0"/>
          </a:p>
          <a:p>
            <a:pPr marL="214313" indent="-214313"/>
            <a:r>
              <a:rPr lang="en-GB" baseline="0" dirty="0"/>
              <a:t>You can parallel up on a </a:t>
            </a:r>
            <a:r>
              <a:rPr lang="en-GB" baseline="0" dirty="0" err="1"/>
              <a:t>gpgpu</a:t>
            </a:r>
            <a:endParaRPr lang="en-GB" baseline="0" dirty="0"/>
          </a:p>
          <a:p>
            <a:pPr marL="214313" indent="-214313"/>
            <a:r>
              <a:rPr lang="en-GB" baseline="0" dirty="0"/>
              <a:t>You can hybridize</a:t>
            </a:r>
          </a:p>
          <a:p>
            <a:pPr marL="214313" indent="-214313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877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737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665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4313" indent="-214313"/>
            <a:r>
              <a:rPr lang="en-GB" dirty="0"/>
              <a:t>You can do</a:t>
            </a:r>
            <a:r>
              <a:rPr lang="en-GB" baseline="0" dirty="0"/>
              <a:t> spectral </a:t>
            </a:r>
            <a:r>
              <a:rPr lang="en-GB" baseline="0" dirty="0" err="1"/>
              <a:t>fdtd</a:t>
            </a:r>
            <a:r>
              <a:rPr lang="en-GB" baseline="0" dirty="0"/>
              <a:t> solving using </a:t>
            </a:r>
            <a:r>
              <a:rPr lang="en-GB" baseline="0" dirty="0" err="1"/>
              <a:t>fft</a:t>
            </a:r>
            <a:endParaRPr lang="en-GB" baseline="0" dirty="0"/>
          </a:p>
          <a:p>
            <a:pPr marL="214313" indent="-214313"/>
            <a:r>
              <a:rPr lang="en-GB" baseline="0" dirty="0"/>
              <a:t>You can parallel up on a </a:t>
            </a:r>
            <a:r>
              <a:rPr lang="en-GB" baseline="0" dirty="0" err="1"/>
              <a:t>gpgpu</a:t>
            </a:r>
            <a:endParaRPr lang="en-GB" baseline="0" dirty="0"/>
          </a:p>
          <a:p>
            <a:pPr marL="214313" indent="-214313"/>
            <a:r>
              <a:rPr lang="en-GB" baseline="0" dirty="0"/>
              <a:t>You can hybridize</a:t>
            </a:r>
          </a:p>
          <a:p>
            <a:pPr marL="214313" indent="-214313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793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61255"/>
            <a:ext cx="6169868" cy="308376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345021"/>
            <a:ext cx="6172200" cy="1371600"/>
          </a:xfrm>
        </p:spPr>
        <p:txBody>
          <a:bodyPr/>
          <a:lstStyle>
            <a:lvl1pPr marL="0" indent="0" algn="l">
              <a:spcBef>
                <a:spcPts val="90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80562-E361-4901-81A9-DC99371C70DE}" type="datetime1">
              <a:rPr lang="en-US" smtClean="0"/>
              <a:t>11/30/2016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38010" y="365125"/>
            <a:ext cx="123444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1550" y="365125"/>
            <a:ext cx="5718498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E088F-5C71-4C3B-A46F-E5E332BBC3D1}" type="datetime1">
              <a:rPr lang="en-US" smtClean="0"/>
              <a:t>11/30/2016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79E80-105D-4CD8-AF07-4CEB9B9063CC}" type="datetime1">
              <a:rPr lang="en-US" smtClean="0"/>
              <a:t>11/30/2016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486" y="265176"/>
            <a:ext cx="6172200" cy="3081528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9486" y="3346704"/>
            <a:ext cx="6172200" cy="1371600"/>
          </a:xfrm>
        </p:spPr>
        <p:txBody>
          <a:bodyPr/>
          <a:lstStyle>
            <a:lvl1pPr marL="0" indent="0">
              <a:spcBef>
                <a:spcPts val="900"/>
              </a:spcBef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F2C64-0D63-44AF-997A-1B1FE1A96E19}" type="datetime1">
              <a:rPr lang="en-US" smtClean="0"/>
              <a:t>11/30/2016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1551" y="1828801"/>
            <a:ext cx="3429000" cy="434816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43449" y="1828801"/>
            <a:ext cx="3429000" cy="434816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EA110-C81D-4C5F-84B3-B5F5E7416EB9}" type="datetime1">
              <a:rPr lang="en-US" smtClean="0"/>
              <a:t>11/30/2016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836" y="1627258"/>
            <a:ext cx="34290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5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3836" y="2331720"/>
            <a:ext cx="3429000" cy="3840480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45736" y="1627258"/>
            <a:ext cx="34290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5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45736" y="2331720"/>
            <a:ext cx="3429000" cy="3840480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EC5ED-4C80-4726-926C-338D85485045}" type="datetime1">
              <a:rPr lang="en-US" smtClean="0"/>
              <a:t>11/30/2016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47976-C764-44D0-930D-1AC5846C8450}" type="datetime1">
              <a:rPr lang="en-US" smtClean="0"/>
              <a:t>11/30/2016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A5702-ECF8-4274-B6BF-9D5EEBC26FE5}" type="datetime1">
              <a:rPr lang="en-US" smtClean="0"/>
              <a:t>11/30/2016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hidden">
          <a:xfrm>
            <a:off x="0" y="0"/>
            <a:ext cx="5486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4497" y="457200"/>
            <a:ext cx="2702303" cy="155448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68" y="685800"/>
            <a:ext cx="4576665" cy="5486400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84497" y="2101850"/>
            <a:ext cx="2702303" cy="1828800"/>
          </a:xfrm>
        </p:spPr>
        <p:txBody>
          <a:bodyPr/>
          <a:lstStyle>
            <a:lvl1pPr marL="0" indent="0">
              <a:spcBef>
                <a:spcPts val="900"/>
              </a:spcBef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66C6A-A83C-4E27-990F-89F11F779CE0}" type="datetime1">
              <a:rPr lang="en-US" smtClean="0"/>
              <a:t>11/30/2016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hidden">
          <a:xfrm>
            <a:off x="0" y="0"/>
            <a:ext cx="5486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7034" y="457200"/>
            <a:ext cx="2702052" cy="155448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-1"/>
            <a:ext cx="54864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18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87034" y="2101850"/>
            <a:ext cx="2702052" cy="182880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1550" y="362303"/>
            <a:ext cx="7200900" cy="10699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1828800"/>
            <a:ext cx="7200900" cy="4348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64440" y="6385492"/>
            <a:ext cx="73653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accent1"/>
                </a:solidFill>
              </a:defRPr>
            </a:lvl1pPr>
          </a:lstStyle>
          <a:p>
            <a:fld id="{D14E86EA-95E3-4DA0-97E2-7D1BBAC51A0F}" type="datetime1">
              <a:rPr lang="en-US" smtClean="0"/>
              <a:t>11/30/2016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85492"/>
            <a:ext cx="4574286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65149" y="6385492"/>
            <a:ext cx="6216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accent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1350"/>
        </a:spcBef>
        <a:buClr>
          <a:schemeClr val="accent1"/>
        </a:buClr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77190" indent="-171450" algn="l" defTabSz="685800" rtl="0" eaLnBrk="1" latinLnBrk="0" hangingPunct="1">
        <a:lnSpc>
          <a:spcPct val="90000"/>
        </a:lnSpc>
        <a:spcBef>
          <a:spcPts val="900"/>
        </a:spcBef>
        <a:buClr>
          <a:schemeClr val="accent1"/>
        </a:buClr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90" indent="-13716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891540" indent="-13716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028700" indent="-13716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1200150" indent="-13716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indent="-13716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damjhill.com/" TargetMode="External"/><Relationship Id="rId3" Type="http://schemas.openxmlformats.org/officeDocument/2006/relationships/image" Target="../media/image16.png"/><Relationship Id="rId7" Type="http://schemas.openxmlformats.org/officeDocument/2006/relationships/hyperlink" Target="http://ease.afmg.eu/index.php/reflection-pattern-studies-with-ray-tracing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i.ytimg.com/vi/eOBoKxEcVAA/maxresdefault.jpg" TargetMode="External"/><Relationship Id="rId11" Type="http://schemas.openxmlformats.org/officeDocument/2006/relationships/hyperlink" Target="http://www.vulture.com/2015/09/rick-and-morty-universe-comprehensive-list.html" TargetMode="External"/><Relationship Id="rId5" Type="http://schemas.openxmlformats.org/officeDocument/2006/relationships/hyperlink" Target="http://www-users.york.ac.uk/~so523/WASPAA_Results.html/" TargetMode="External"/><Relationship Id="rId10" Type="http://schemas.openxmlformats.org/officeDocument/2006/relationships/hyperlink" Target="http://cdn.breathecast.com/data/images/full/33863/master-rick-and-morty.jpg" TargetMode="External"/><Relationship Id="rId4" Type="http://schemas.openxmlformats.org/officeDocument/2006/relationships/hyperlink" Target="https://developers.google.com/vr/concepts/spatial-audio" TargetMode="External"/><Relationship Id="rId9" Type="http://schemas.openxmlformats.org/officeDocument/2006/relationships/hyperlink" Target="http://www.cinemablend.com/television/Rick-Morty-Season-3-Premiere-Way-Sooner-Than-Expected-123037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2894" y="268799"/>
            <a:ext cx="4582286" cy="876226"/>
          </a:xfrm>
        </p:spPr>
        <p:txBody>
          <a:bodyPr>
            <a:normAutofit fontScale="90000"/>
          </a:bodyPr>
          <a:lstStyle/>
          <a:p>
            <a:r>
              <a:rPr lang="en-US" dirty="0"/>
              <a:t>Keep Marching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2895" y="1261761"/>
            <a:ext cx="5300202" cy="752951"/>
          </a:xfrm>
        </p:spPr>
        <p:txBody>
          <a:bodyPr>
            <a:normAutofit/>
          </a:bodyPr>
          <a:lstStyle/>
          <a:p>
            <a:r>
              <a:rPr lang="en-US" dirty="0"/>
              <a:t>An overview of time-domain numerical methods for acoustic modelling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8290" t="24279" r="11598" b="23816"/>
          <a:stretch/>
        </p:blipFill>
        <p:spPr>
          <a:xfrm>
            <a:off x="122190" y="6304025"/>
            <a:ext cx="1907381" cy="4387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894" y="1941328"/>
            <a:ext cx="6058694" cy="31984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32996" y="5349549"/>
            <a:ext cx="53583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Simon Durbridge</a:t>
            </a:r>
          </a:p>
          <a:p>
            <a:pPr algn="r"/>
            <a:r>
              <a:rPr lang="en-GB" dirty="0"/>
              <a:t>Dept. Engineering, Computation &amp; Mathematics</a:t>
            </a:r>
          </a:p>
          <a:p>
            <a:pPr algn="r"/>
            <a:r>
              <a:rPr lang="en-GB" dirty="0"/>
              <a:t>University of Derby</a:t>
            </a:r>
          </a:p>
          <a:p>
            <a:pPr algn="r"/>
            <a:r>
              <a:rPr lang="en-GB" dirty="0"/>
              <a:t>Derby</a:t>
            </a:r>
          </a:p>
          <a:p>
            <a:pPr algn="r"/>
            <a:r>
              <a:rPr lang="en-GB" dirty="0"/>
              <a:t>UK</a:t>
            </a:r>
          </a:p>
        </p:txBody>
      </p:sp>
    </p:spTree>
    <p:extLst>
      <p:ext uri="{BB962C8B-B14F-4D97-AF65-F5344CB8AC3E}">
        <p14:creationId xmlns:p14="http://schemas.microsoft.com/office/powerpoint/2010/main" val="105187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369555" y="95705"/>
            <a:ext cx="4569935" cy="802455"/>
          </a:xfrm>
        </p:spPr>
        <p:txBody>
          <a:bodyPr/>
          <a:lstStyle/>
          <a:p>
            <a:pPr algn="ctr"/>
            <a:r>
              <a:rPr lang="en-GB" dirty="0"/>
              <a:t>Conclusion</a:t>
            </a:r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1295617" y="898160"/>
            <a:ext cx="6717810" cy="217957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Clr>
                <a:schemeClr val="accent1"/>
              </a:buClr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-171450" algn="l" defTabSz="6858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9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154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70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015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4305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There are potential methods for improving upon the standard FDTD scheme, including PSTD &amp; SFDTD</a:t>
            </a:r>
          </a:p>
          <a:p>
            <a:r>
              <a:rPr lang="en-GB" dirty="0"/>
              <a:t>Both methods are explicit, and may benefit from an implicit form for low memory consumption</a:t>
            </a:r>
          </a:p>
          <a:p>
            <a:r>
              <a:rPr lang="en-GB" dirty="0"/>
              <a:t>Experimental data is required to confirm which method is faster at solving</a:t>
            </a:r>
          </a:p>
          <a:p>
            <a:r>
              <a:rPr lang="en-GB" dirty="0"/>
              <a:t>Only PSTD has been implemented in acoustics for real time solving, but can be used to solve up to medium frequencies in real time on the GPGPU</a:t>
            </a:r>
          </a:p>
          <a:p>
            <a:r>
              <a:rPr lang="en-GB" dirty="0"/>
              <a:t>SFDTD has not been implemented in acoustics as of yet according to literature</a:t>
            </a:r>
          </a:p>
          <a:p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33375" y="6177163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[1 - 9]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555" y="3298122"/>
            <a:ext cx="4528370" cy="301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80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71285" y="506139"/>
            <a:ext cx="8335654" cy="421527"/>
          </a:xfrm>
        </p:spPr>
        <p:txBody>
          <a:bodyPr/>
          <a:lstStyle/>
          <a:p>
            <a:pPr algn="ctr"/>
            <a:r>
              <a:rPr lang="en-GB" dirty="0"/>
              <a:t>Questions?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354" y="1149095"/>
            <a:ext cx="6021515" cy="40067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8290" t="24279" r="11598" b="23816"/>
          <a:stretch/>
        </p:blipFill>
        <p:spPr>
          <a:xfrm>
            <a:off x="1250735" y="5899942"/>
            <a:ext cx="1907381" cy="4387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29337" y="5380672"/>
            <a:ext cx="53583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Simon Durbridge</a:t>
            </a:r>
          </a:p>
          <a:p>
            <a:pPr algn="r"/>
            <a:r>
              <a:rPr lang="en-GB" dirty="0"/>
              <a:t>Dept. Electronics, Computing &amp; Mathematics</a:t>
            </a:r>
          </a:p>
          <a:p>
            <a:pPr algn="r"/>
            <a:r>
              <a:rPr lang="en-GB" dirty="0"/>
              <a:t>University of Derby</a:t>
            </a:r>
          </a:p>
          <a:p>
            <a:pPr algn="r"/>
            <a:r>
              <a:rPr lang="en-GB" dirty="0"/>
              <a:t>Derby</a:t>
            </a:r>
          </a:p>
          <a:p>
            <a:pPr algn="r"/>
            <a:r>
              <a:rPr lang="en-GB" dirty="0"/>
              <a:t>UK</a:t>
            </a:r>
          </a:p>
        </p:txBody>
      </p:sp>
    </p:spTree>
    <p:extLst>
      <p:ext uri="{BB962C8B-B14F-4D97-AF65-F5344CB8AC3E}">
        <p14:creationId xmlns:p14="http://schemas.microsoft.com/office/powerpoint/2010/main" val="63373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46" y="-150531"/>
            <a:ext cx="8340051" cy="88071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29631" y="730187"/>
            <a:ext cx="7711842" cy="3843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r-TR" sz="1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GB" sz="1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tr-TR" sz="1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Elorza DO (2005) Room acoustics modeling using the ray- tracing method : implementation and evaluation. University of Turku</a:t>
            </a:r>
            <a:endParaRPr lang="en-GB" sz="11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AutoNum type="arabicPeriod" startAt="2"/>
            </a:pPr>
            <a:r>
              <a:rPr lang="tr-TR" sz="1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Mourik J Van, Murphy D (2013) Geometric and wave-based acoustic modelling using Blender. AES 49th Int Conf Audio Games 1–9.</a:t>
            </a:r>
            <a:endParaRPr lang="en-GB" sz="11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r-TR" sz="1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GB" sz="1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Hill AJ (2012) Analysis , Modeling and Wide-Area Spatiotemporal Control of Low-Frequency Sound Reproduction. </a:t>
            </a:r>
            <a:endParaRPr lang="en-GB" sz="11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r-TR" sz="1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lang="en-GB" sz="1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tr-TR" sz="1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Angus JAS, Caunce A (2010) A GPGPU Approach to Improved Acoustic Finite Difference Time Domain Calculations. 128th Audio Eng. Soc. Conv. </a:t>
            </a:r>
            <a:endParaRPr lang="en-GB" sz="11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AutoNum type="arabicPeriod" startAt="5"/>
            </a:pPr>
            <a:r>
              <a:rPr lang="tr-TR" sz="1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Doerr C (2013) Sparse Finite Difference Time Domain Method. IEEE Photonics Technol Lett 25:1–1. doi: 10.1109/LPT.2013.2285181</a:t>
            </a:r>
            <a:endParaRPr lang="en-GB" sz="11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FontTx/>
              <a:buAutoNum type="arabicPeriod" startAt="5"/>
            </a:pPr>
            <a:r>
              <a:rPr lang="en-GB" sz="1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Jones C FDTD - Road Noise into Apartments with Balconies (Section View) - YouTube. https://www.youtube.com/watch?v=2YMDHTn-j7c. Accessed 24 Oct 2016</a:t>
            </a: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FontTx/>
              <a:buAutoNum type="arabicPeriod" startAt="5"/>
            </a:pPr>
            <a:r>
              <a:rPr lang="en-US" sz="1100" dirty="0"/>
              <a:t>Durbridge S (2016) Improvements in Acoustic Modelling for Analysis &amp; </a:t>
            </a:r>
            <a:r>
              <a:rPr lang="en-US" sz="1100" dirty="0" err="1"/>
              <a:t>Auralization</a:t>
            </a:r>
            <a:r>
              <a:rPr lang="en-US" sz="1100" dirty="0"/>
              <a:t>. Derby</a:t>
            </a: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FontTx/>
              <a:buAutoNum type="arabicPeriod" startAt="5"/>
            </a:pPr>
            <a:r>
              <a:rPr lang="en-US" sz="1100" dirty="0"/>
              <a:t>Durbridge D (2016) S-FDTD for acoustic modelling, Derby</a:t>
            </a: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FontTx/>
              <a:buAutoNum type="arabicPeriod" startAt="5"/>
            </a:pPr>
            <a:r>
              <a:rPr lang="en-US" sz="1100" dirty="0"/>
              <a:t>Google (</a:t>
            </a:r>
            <a:r>
              <a:rPr lang="en-US" sz="1100" dirty="0" err="1"/>
              <a:t>Octover</a:t>
            </a:r>
            <a:r>
              <a:rPr lang="en-US" sz="1100" dirty="0"/>
              <a:t> 2016), Spatial Audio for Virtual Reality, </a:t>
            </a:r>
            <a:r>
              <a:rPr lang="en-US" sz="1100" i="1" dirty="0">
                <a:hlinkClick r:id="rId4"/>
              </a:rPr>
              <a:t>https://developers.google.com/vr/concepts/spatial-audio</a:t>
            </a:r>
            <a:r>
              <a:rPr lang="en-US" sz="1100" i="1" dirty="0"/>
              <a:t>, </a:t>
            </a:r>
            <a:r>
              <a:rPr lang="en-US" sz="1100" dirty="0"/>
              <a:t>Accessed 30-11-2016</a:t>
            </a:r>
            <a:endParaRPr lang="en-GB" sz="1100" dirty="0"/>
          </a:p>
        </p:txBody>
      </p:sp>
      <p:sp>
        <p:nvSpPr>
          <p:cNvPr id="3" name="TextBox 2"/>
          <p:cNvSpPr txBox="1"/>
          <p:nvPr/>
        </p:nvSpPr>
        <p:spPr>
          <a:xfrm>
            <a:off x="5413345" y="5188843"/>
            <a:ext cx="3922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IMAGES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2945" y="5192563"/>
            <a:ext cx="83231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en-GB" sz="1200" dirty="0">
                <a:hlinkClick r:id="rId5"/>
              </a:rPr>
              <a:t>http://www-users.york.ac.uk/~so523/WASPAA_Results.html/</a:t>
            </a:r>
            <a:endParaRPr lang="en-GB" sz="1200" dirty="0"/>
          </a:p>
          <a:p>
            <a:pPr marL="228600" indent="-228600" algn="just">
              <a:buFont typeface="+mj-lt"/>
              <a:buAutoNum type="arabicPeriod"/>
            </a:pPr>
            <a:r>
              <a:rPr lang="en-GB" sz="1200" dirty="0">
                <a:hlinkClick r:id="rId6"/>
              </a:rPr>
              <a:t>https://i.ytimg.com/vi/eOBoKxEcVAA/maxresdefault.jpg</a:t>
            </a:r>
            <a:endParaRPr lang="en-GB" sz="1200" dirty="0"/>
          </a:p>
          <a:p>
            <a:pPr marL="228600" indent="-228600" algn="just">
              <a:buFont typeface="+mj-lt"/>
              <a:buAutoNum type="arabicPeriod"/>
            </a:pPr>
            <a:r>
              <a:rPr lang="en-GB" sz="1200" dirty="0">
                <a:hlinkClick r:id="rId7"/>
              </a:rPr>
              <a:t>http://ease.afmg.eu/index.php/reflection-pattern-studies-with-ray-tracing.html</a:t>
            </a:r>
            <a:endParaRPr lang="en-GB" sz="1200" dirty="0"/>
          </a:p>
          <a:p>
            <a:pPr marL="228600" indent="-228600" algn="just">
              <a:buFont typeface="+mj-lt"/>
              <a:buAutoNum type="arabicPeriod"/>
            </a:pPr>
            <a:r>
              <a:rPr lang="en-GB" sz="1200" dirty="0">
                <a:hlinkClick r:id="rId8"/>
              </a:rPr>
              <a:t>http://www.adamjhill.com/</a:t>
            </a:r>
            <a:endParaRPr lang="en-GB" sz="1200" dirty="0"/>
          </a:p>
          <a:p>
            <a:pPr marL="228600" indent="-228600" algn="just">
              <a:buFont typeface="+mj-lt"/>
              <a:buAutoNum type="arabicPeriod"/>
            </a:pPr>
            <a:r>
              <a:rPr lang="en-GB" sz="1200" dirty="0">
                <a:hlinkClick r:id="rId9"/>
              </a:rPr>
              <a:t>http://www.cinemablend.com/television/Rick-Morty-Season-3-Premiere-Way-Sooner-Than-Expected-123037.html</a:t>
            </a:r>
            <a:endParaRPr lang="en-GB" sz="1200" dirty="0"/>
          </a:p>
          <a:p>
            <a:pPr marL="228600" indent="-228600" algn="just">
              <a:buFont typeface="+mj-lt"/>
              <a:buAutoNum type="arabicPeriod"/>
            </a:pPr>
            <a:r>
              <a:rPr lang="en-GB" sz="1200" dirty="0">
                <a:solidFill>
                  <a:schemeClr val="tx1">
                    <a:lumMod val="75000"/>
                  </a:schemeClr>
                </a:solidFill>
                <a:hlinkClick r:id="rId6"/>
              </a:rPr>
              <a:t>https://i.ytimg.com/vi/eOBoKxEcVAA/maxresdefault.jpg</a:t>
            </a:r>
            <a:endParaRPr lang="en-GB" sz="1200" dirty="0">
              <a:solidFill>
                <a:schemeClr val="tx1">
                  <a:lumMod val="75000"/>
                </a:schemeClr>
              </a:solidFill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GB" sz="1200" dirty="0">
                <a:hlinkClick r:id="rId10"/>
              </a:rPr>
              <a:t>http://cdn.breathecast.com/data/images/full/33863/master-rick-and-morty.jpg</a:t>
            </a:r>
            <a:endParaRPr lang="en-GB" sz="1200" dirty="0"/>
          </a:p>
          <a:p>
            <a:pPr marL="228600" indent="-228600" algn="just">
              <a:buFont typeface="+mj-lt"/>
              <a:buAutoNum type="arabicPeriod"/>
            </a:pPr>
            <a:r>
              <a:rPr lang="en-GB" sz="1200" dirty="0">
                <a:hlinkClick r:id="rId11"/>
              </a:rPr>
              <a:t>http://www.vulture.com/2015/09/rick-and-morty-universe-comprehensive-list.html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72395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4999" y="419100"/>
            <a:ext cx="2702303" cy="369277"/>
          </a:xfrm>
        </p:spPr>
        <p:txBody>
          <a:bodyPr>
            <a:normAutofit fontScale="90000"/>
          </a:bodyPr>
          <a:lstStyle/>
          <a:p>
            <a:r>
              <a:rPr lang="en-US" dirty="0"/>
              <a:t>Acoustic Modelling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72125" y="788378"/>
            <a:ext cx="3448050" cy="1854462"/>
          </a:xfrm>
        </p:spPr>
        <p:txBody>
          <a:bodyPr>
            <a:normAutofit/>
          </a:bodyPr>
          <a:lstStyle/>
          <a:p>
            <a:r>
              <a:rPr lang="en-US" sz="1500" dirty="0"/>
              <a:t>Purpose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Investigative Modelling</a:t>
            </a:r>
            <a:endParaRPr lang="en-US" sz="1350" dirty="0"/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350" dirty="0"/>
              <a:t>Loudspeakers Systems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350" dirty="0"/>
              <a:t>Transducers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Acoustical Simulation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350" dirty="0" err="1"/>
              <a:t>Auralization</a:t>
            </a:r>
            <a:endParaRPr lang="en-US" sz="135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50537"/>
            <a:ext cx="4479384" cy="2339234"/>
          </a:xfrm>
        </p:spPr>
      </p:pic>
      <p:sp>
        <p:nvSpPr>
          <p:cNvPr id="6" name="TextBox 5"/>
          <p:cNvSpPr txBox="1"/>
          <p:nvPr/>
        </p:nvSpPr>
        <p:spPr>
          <a:xfrm>
            <a:off x="457200" y="6044683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[1-3,7-9]</a:t>
            </a:r>
          </a:p>
        </p:txBody>
      </p:sp>
      <p:pic>
        <p:nvPicPr>
          <p:cNvPr id="7" name="Picture 2" descr="https://i.ytimg.com/vi/eOBoKxEcVAA/maxresdefaul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244" y="5600699"/>
            <a:ext cx="2226756" cy="125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3"/>
          <p:cNvSpPr txBox="1">
            <a:spLocks/>
          </p:cNvSpPr>
          <p:nvPr/>
        </p:nvSpPr>
        <p:spPr>
          <a:xfrm>
            <a:off x="972867" y="3789996"/>
            <a:ext cx="3448050" cy="1854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In this context we are interested in the acoustic response of the system.</a:t>
            </a:r>
            <a:r>
              <a:rPr lang="en-US" sz="1350" dirty="0"/>
              <a:t> Therefore the solution is either:</a:t>
            </a:r>
          </a:p>
          <a:p>
            <a:r>
              <a:rPr lang="en-US" sz="1350" dirty="0"/>
              <a:t> Direct: Sound pressure at a point in space at a point in time</a:t>
            </a:r>
          </a:p>
          <a:p>
            <a:r>
              <a:rPr lang="en-US" sz="1350" dirty="0"/>
              <a:t>Indirect: The impulse response of the system at a point in the space [do a search for convolution reverb]</a:t>
            </a: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66941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696" y="0"/>
            <a:ext cx="8335654" cy="802455"/>
          </a:xfrm>
        </p:spPr>
        <p:txBody>
          <a:bodyPr/>
          <a:lstStyle/>
          <a:p>
            <a:pPr algn="ctr"/>
            <a:r>
              <a:rPr lang="en-GB" dirty="0"/>
              <a:t>Finite Difference Time Domain Method</a:t>
            </a:r>
          </a:p>
        </p:txBody>
      </p:sp>
      <p:pic>
        <p:nvPicPr>
          <p:cNvPr id="4" name="AF0AEA7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8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674" y="989881"/>
            <a:ext cx="8882878" cy="49922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6044683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[6]</a:t>
            </a:r>
          </a:p>
        </p:txBody>
      </p:sp>
    </p:spTree>
    <p:extLst>
      <p:ext uri="{BB962C8B-B14F-4D97-AF65-F5344CB8AC3E}">
        <p14:creationId xmlns:p14="http://schemas.microsoft.com/office/powerpoint/2010/main" val="346078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9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4497" y="933450"/>
            <a:ext cx="2702303" cy="635977"/>
          </a:xfrm>
        </p:spPr>
        <p:txBody>
          <a:bodyPr>
            <a:normAutofit fontScale="90000"/>
          </a:bodyPr>
          <a:lstStyle/>
          <a:p>
            <a:r>
              <a:rPr lang="en-US" dirty="0"/>
              <a:t>Finite-Difference Time Domain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486926403"/>
              </p:ext>
            </p:extLst>
          </p:nvPr>
        </p:nvGraphicFramePr>
        <p:xfrm>
          <a:off x="6115051" y="2355850"/>
          <a:ext cx="2730500" cy="2603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77975" y="6180017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[4-8]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07698" y="674357"/>
                <a:ext cx="5290465" cy="577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bSup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bSup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98" y="674357"/>
                <a:ext cx="5290465" cy="57708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36071" y="2611546"/>
                <a:ext cx="5362092" cy="7936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+∆</m:t>
                        </m:r>
                        <m:r>
                          <a:rPr lang="en-GB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 [</m:t>
                    </m:r>
                    <m:sSub>
                      <m:sSub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+∆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−∆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sz="1400" dirty="0"/>
                  <a:t> </a:t>
                </a:r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GB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GB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GB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GB" sz="1400" i="1">
                        <a:latin typeface="Cambria Math" panose="02040503050406030204" pitchFamily="18" charset="0"/>
                      </a:rPr>
                      <m:t> [</m:t>
                    </m:r>
                    <m:sSub>
                      <m:sSub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+∆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GB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GB" sz="1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−∆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GB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GB" sz="1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GB" sz="1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71" y="2611546"/>
                <a:ext cx="5362092" cy="79367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0"/>
          <a:srcRect l="14973" t="3387" r="5541" b="2383"/>
          <a:stretch/>
        </p:blipFill>
        <p:spPr>
          <a:xfrm>
            <a:off x="784099" y="3738682"/>
            <a:ext cx="4137662" cy="24413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07698" y="1688954"/>
                <a:ext cx="5290465" cy="589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98" y="1688954"/>
                <a:ext cx="5290465" cy="58913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008472" y="2516225"/>
                <a:ext cx="426868" cy="3987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8472" y="2516225"/>
                <a:ext cx="426868" cy="398764"/>
              </a:xfrm>
              <a:prstGeom prst="rect">
                <a:avLst/>
              </a:prstGeom>
              <a:blipFill>
                <a:blip r:embed="rId12"/>
                <a:stretch>
                  <a:fillRect l="-34286" t="-4615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473366" y="3984765"/>
                <a:ext cx="426868" cy="3987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66" y="3984765"/>
                <a:ext cx="426868" cy="398764"/>
              </a:xfrm>
              <a:prstGeom prst="rect">
                <a:avLst/>
              </a:prstGeom>
              <a:blipFill>
                <a:blip r:embed="rId13"/>
                <a:stretch>
                  <a:fillRect l="-34286" t="-4615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6115051" y="5577722"/>
            <a:ext cx="3096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order in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order in time</a:t>
            </a:r>
          </a:p>
        </p:txBody>
      </p:sp>
    </p:spTree>
    <p:extLst>
      <p:ext uri="{BB962C8B-B14F-4D97-AF65-F5344CB8AC3E}">
        <p14:creationId xmlns:p14="http://schemas.microsoft.com/office/powerpoint/2010/main" val="118703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71550" y="362303"/>
            <a:ext cx="7200900" cy="474038"/>
          </a:xfrm>
        </p:spPr>
        <p:txBody>
          <a:bodyPr/>
          <a:lstStyle/>
          <a:p>
            <a:pPr algn="ctr"/>
            <a:r>
              <a:rPr lang="en-GB" dirty="0"/>
              <a:t>BENEFITS &amp; DRAWBACKS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857531" y="1449659"/>
            <a:ext cx="3429000" cy="3766993"/>
          </a:xfrm>
        </p:spPr>
        <p:txBody>
          <a:bodyPr/>
          <a:lstStyle/>
          <a:p>
            <a:r>
              <a:rPr lang="en-GB" dirty="0"/>
              <a:t>Simple ‘stencil’ for scaling across the problem space</a:t>
            </a:r>
          </a:p>
          <a:p>
            <a:r>
              <a:rPr lang="en-GB" dirty="0"/>
              <a:t>Can give direct solution</a:t>
            </a:r>
          </a:p>
          <a:p>
            <a:r>
              <a:rPr lang="en-GB" dirty="0"/>
              <a:t>Can have greater or lesser problem complexity</a:t>
            </a:r>
          </a:p>
          <a:p>
            <a:r>
              <a:rPr lang="en-GB" dirty="0"/>
              <a:t>Inherent low frequency behaviour</a:t>
            </a:r>
          </a:p>
          <a:p>
            <a:r>
              <a:rPr lang="en-GB" dirty="0"/>
              <a:t>Scalable kernel for different problem 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743450" y="1449659"/>
            <a:ext cx="3429000" cy="3766993"/>
          </a:xfrm>
        </p:spPr>
        <p:txBody>
          <a:bodyPr/>
          <a:lstStyle/>
          <a:p>
            <a:r>
              <a:rPr lang="en-GB" dirty="0"/>
              <a:t>Requires a vast amount of memory interaction </a:t>
            </a:r>
          </a:p>
          <a:p>
            <a:r>
              <a:rPr lang="en-GB" dirty="0"/>
              <a:t>Requires about 10 degrees of freedom per wavelength to be stable enough</a:t>
            </a:r>
          </a:p>
          <a:p>
            <a:r>
              <a:rPr lang="en-GB" dirty="0"/>
              <a:t>Large space simulation requires long solving times i.e. for a longer amount of time as well as the solution taking long to get</a:t>
            </a:r>
          </a:p>
        </p:txBody>
      </p:sp>
      <p:pic>
        <p:nvPicPr>
          <p:cNvPr id="10246" name="Picture 6" descr="http://nerdist.com/wp-content/uploads/2015/08/RAM_Pilo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387" y="3999304"/>
            <a:ext cx="5082125" cy="285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3375" y="6177163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[2-7]</a:t>
            </a: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1685509" y="823221"/>
            <a:ext cx="1773044" cy="4740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BENEFITS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5318505" y="841805"/>
            <a:ext cx="2278889" cy="4740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DRAWBACKS</a:t>
            </a:r>
          </a:p>
        </p:txBody>
      </p:sp>
    </p:spTree>
    <p:extLst>
      <p:ext uri="{BB962C8B-B14F-4D97-AF65-F5344CB8AC3E}">
        <p14:creationId xmlns:p14="http://schemas.microsoft.com/office/powerpoint/2010/main" val="239316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369555" y="95705"/>
            <a:ext cx="4569935" cy="802455"/>
          </a:xfrm>
        </p:spPr>
        <p:txBody>
          <a:bodyPr/>
          <a:lstStyle/>
          <a:p>
            <a:pPr algn="ctr"/>
            <a:r>
              <a:rPr lang="en-GB" dirty="0"/>
              <a:t>ALL IS NOT LOST</a:t>
            </a:r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1295616" y="4098558"/>
            <a:ext cx="6717810" cy="136062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Clr>
                <a:schemeClr val="accent1"/>
              </a:buClr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-171450" algn="l" defTabSz="6858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9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154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70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015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4305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There are potential methods for improving upon the standard FDTD scheme!</a:t>
            </a:r>
          </a:p>
          <a:p>
            <a:pPr marL="0" indent="0">
              <a:buNone/>
            </a:pPr>
            <a:r>
              <a:rPr lang="en-GB" dirty="0"/>
              <a:t>Two of these are:</a:t>
            </a:r>
          </a:p>
          <a:p>
            <a:pPr marL="0" indent="0">
              <a:buNone/>
            </a:pPr>
            <a:r>
              <a:rPr lang="en-GB" dirty="0" err="1"/>
              <a:t>Pseudospectral</a:t>
            </a:r>
            <a:r>
              <a:rPr lang="en-GB" dirty="0"/>
              <a:t> time domain (PSTD)</a:t>
            </a:r>
          </a:p>
          <a:p>
            <a:pPr marL="0" indent="0">
              <a:buNone/>
            </a:pPr>
            <a:r>
              <a:rPr lang="en-GB" dirty="0"/>
              <a:t>Sparse-Finite difference time domain(SFDTD)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3375" y="617716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[2,4]</a:t>
            </a:r>
          </a:p>
        </p:txBody>
      </p:sp>
      <p:pic>
        <p:nvPicPr>
          <p:cNvPr id="1026" name="Picture 2" descr="http://cdn.breathecast.com/data/images/full/33863/master-rick-and-mort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294" y="898160"/>
            <a:ext cx="5472455" cy="307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18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369555" y="95705"/>
            <a:ext cx="4569935" cy="802455"/>
          </a:xfrm>
        </p:spPr>
        <p:txBody>
          <a:bodyPr/>
          <a:lstStyle/>
          <a:p>
            <a:pPr algn="ctr"/>
            <a:r>
              <a:rPr lang="en-GB" dirty="0"/>
              <a:t>ALL IS NOT LOST</a:t>
            </a:r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1295616" y="4098558"/>
            <a:ext cx="6717810" cy="136062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Clr>
                <a:schemeClr val="accent1"/>
              </a:buClr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-171450" algn="l" defTabSz="6858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9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154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70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015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4305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There are potential methods for improving upon the standard FDTD scheme!</a:t>
            </a:r>
          </a:p>
          <a:p>
            <a:pPr marL="0" indent="0">
              <a:buNone/>
            </a:pPr>
            <a:r>
              <a:rPr lang="en-GB" dirty="0"/>
              <a:t>Two of these are:</a:t>
            </a:r>
          </a:p>
          <a:p>
            <a:pPr marL="0" indent="0">
              <a:buNone/>
            </a:pPr>
            <a:r>
              <a:rPr lang="en-GB" dirty="0" err="1"/>
              <a:t>Pseudospectral</a:t>
            </a:r>
            <a:r>
              <a:rPr lang="en-GB" dirty="0"/>
              <a:t> time domain (PSTD)</a:t>
            </a:r>
          </a:p>
          <a:p>
            <a:pPr marL="0" indent="0">
              <a:buNone/>
            </a:pPr>
            <a:r>
              <a:rPr lang="en-GB" dirty="0"/>
              <a:t>Sparse-Finite difference time domain(SFDTD)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3375" y="617716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[2,4]</a:t>
            </a:r>
          </a:p>
        </p:txBody>
      </p:sp>
      <p:pic>
        <p:nvPicPr>
          <p:cNvPr id="1026" name="Picture 2" descr="http://cdn.breathecast.com/data/images/full/33863/master-rick-and-mort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294" y="898160"/>
            <a:ext cx="5472455" cy="307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317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4496" y="256794"/>
            <a:ext cx="2702303" cy="635977"/>
          </a:xfrm>
        </p:spPr>
        <p:txBody>
          <a:bodyPr>
            <a:normAutofit/>
          </a:bodyPr>
          <a:lstStyle/>
          <a:p>
            <a:r>
              <a:rPr lang="en-US" dirty="0"/>
              <a:t>PSTD method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83072" y="892770"/>
            <a:ext cx="3105150" cy="3145829"/>
          </a:xfrm>
        </p:spPr>
        <p:txBody>
          <a:bodyPr>
            <a:norm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/>
              <a:t>Differentiate for 1 dimension of the problem all at once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/>
              <a:t>Accuracy of order Nlog2N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/>
              <a:t>Inherently parallelizable on GPGPU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/>
              <a:t>May benefit from derivation of an Implicit scheme to reduce memory access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/>
              <a:t>Can provide direct solutions or indirect solutions</a:t>
            </a:r>
          </a:p>
        </p:txBody>
      </p:sp>
      <p:pic>
        <p:nvPicPr>
          <p:cNvPr id="11" name="Picture 2" descr="https://i.ytimg.com/vi/eOBoKxEcVAA/maxresdefaul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244" y="5600699"/>
            <a:ext cx="2226756" cy="125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7200" y="6044683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[4]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5613" y="1115869"/>
            <a:ext cx="4575175" cy="462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22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4496" y="256794"/>
            <a:ext cx="2702303" cy="635977"/>
          </a:xfrm>
        </p:spPr>
        <p:txBody>
          <a:bodyPr>
            <a:normAutofit/>
          </a:bodyPr>
          <a:lstStyle/>
          <a:p>
            <a:r>
              <a:rPr lang="en-US" dirty="0"/>
              <a:t>Sparse FDTD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83072" y="892770"/>
            <a:ext cx="3105150" cy="3145829"/>
          </a:xfrm>
        </p:spPr>
        <p:txBody>
          <a:bodyPr>
            <a:norm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/>
              <a:t>Active energy dynamic windowing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/>
              <a:t>Maintains very simple and scalable stencil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/>
              <a:t>Adds an extra step to the computation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/>
              <a:t>Could provide direct or indirect </a:t>
            </a:r>
            <a:r>
              <a:rPr lang="en-GB" sz="1500" dirty="0" err="1"/>
              <a:t>soultions</a:t>
            </a:r>
            <a:endParaRPr lang="en-GB" sz="150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GB" sz="150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GB" sz="1500" dirty="0"/>
          </a:p>
        </p:txBody>
      </p:sp>
      <p:pic>
        <p:nvPicPr>
          <p:cNvPr id="11" name="Picture 2" descr="https://i.ytimg.com/vi/eOBoKxEcVAA/maxresdefaul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244" y="5600699"/>
            <a:ext cx="2226756" cy="125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557" t="1912"/>
          <a:stretch/>
        </p:blipFill>
        <p:spPr>
          <a:xfrm>
            <a:off x="457200" y="1437684"/>
            <a:ext cx="4690872" cy="37712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6044683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138978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rushed Metal 16x9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67B64C2-E5B0-424C-A90A-CEF65ED4047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Green brushed metal presentation (widescreen)</Template>
  <TotalTime>0</TotalTime>
  <Words>1211</Words>
  <Application>Microsoft Office PowerPoint</Application>
  <PresentationFormat>On-screen Show (4:3)</PresentationFormat>
  <Paragraphs>137</Paragraphs>
  <Slides>12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Cambria Math</vt:lpstr>
      <vt:lpstr>Georgia</vt:lpstr>
      <vt:lpstr>Times New Roman</vt:lpstr>
      <vt:lpstr>Brushed Metal 16x9</vt:lpstr>
      <vt:lpstr>Keep Marching</vt:lpstr>
      <vt:lpstr>Acoustic Modelling</vt:lpstr>
      <vt:lpstr>Finite Difference Time Domain Method</vt:lpstr>
      <vt:lpstr>Finite-Difference Time Domain</vt:lpstr>
      <vt:lpstr>BENEFITS &amp; DRAWBACKS</vt:lpstr>
      <vt:lpstr>ALL IS NOT LOST</vt:lpstr>
      <vt:lpstr>ALL IS NOT LOST</vt:lpstr>
      <vt:lpstr>PSTD method</vt:lpstr>
      <vt:lpstr>Sparse FDTD</vt:lpstr>
      <vt:lpstr>Conclusion</vt:lpstr>
      <vt:lpstr>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2016-03-28T13:42:50Z</dcterms:created>
  <dcterms:modified xsi:type="dcterms:W3CDTF">2016-11-30T16:27:05Z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TC030309819991</vt:lpwstr>
  </property>
</Properties>
</file>